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2"/>
  </p:notesMasterIdLst>
  <p:sldIdLst>
    <p:sldId id="278" r:id="rId5"/>
    <p:sldId id="281" r:id="rId6"/>
    <p:sldId id="280" r:id="rId7"/>
    <p:sldId id="283" r:id="rId8"/>
    <p:sldId id="284" r:id="rId9"/>
    <p:sldId id="285" r:id="rId10"/>
    <p:sldId id="28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11/5/2023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a:stretch/>
        </p:blipFill>
        <p:spPr>
          <a:xfrm>
            <a:off x="-1" y="10"/>
            <a:ext cx="12192001" cy="6857990"/>
          </a:xfrm>
          <a:prstGeom prst="rect">
            <a:avLst/>
          </a:prstGeom>
        </p:spPr>
      </p:pic>
      <p:sp>
        <p:nvSpPr>
          <p:cNvPr id="108" name="Rectangle 107">
            <a:extLst>
              <a:ext uri="{FF2B5EF4-FFF2-40B4-BE49-F238E27FC236}">
                <a16:creationId xmlns:a16="http://schemas.microsoft.com/office/drawing/2014/main" id="{D221F0D2-C3E4-45CA-9D1A-644036392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545904"/>
            <a:ext cx="9860725" cy="2188059"/>
          </a:xfrm>
        </p:spPr>
        <p:txBody>
          <a:bodyPr>
            <a:normAutofit/>
          </a:bodyPr>
          <a:lstStyle/>
          <a:p>
            <a:r>
              <a:rPr lang="en-US" sz="6000" dirty="0"/>
              <a:t>CM3070 Final Project Proposal</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5630324"/>
            <a:ext cx="9440034" cy="1049867"/>
          </a:xfrm>
        </p:spPr>
        <p:txBody>
          <a:bodyPr>
            <a:normAutofit/>
          </a:bodyPr>
          <a:lstStyle/>
          <a:p>
            <a:r>
              <a:rPr lang="en-US" dirty="0"/>
              <a:t>Guo MingLin - 210220094</a:t>
            </a:r>
          </a:p>
        </p:txBody>
      </p:sp>
      <p:sp>
        <p:nvSpPr>
          <p:cNvPr id="8" name="Content Placeholder 2">
            <a:extLst>
              <a:ext uri="{FF2B5EF4-FFF2-40B4-BE49-F238E27FC236}">
                <a16:creationId xmlns:a16="http://schemas.microsoft.com/office/drawing/2014/main" id="{3DD3C8EC-163B-FE74-5E6A-FFA5B858F991}"/>
              </a:ext>
            </a:extLst>
          </p:cNvPr>
          <p:cNvSpPr txBox="1">
            <a:spLocks/>
          </p:cNvSpPr>
          <p:nvPr/>
        </p:nvSpPr>
        <p:spPr>
          <a:xfrm>
            <a:off x="3505401" y="3759380"/>
            <a:ext cx="5170617" cy="239587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3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21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marL="36900"/>
            <a:r>
              <a:rPr lang="en-US" sz="2400" dirty="0"/>
              <a:t>Topic: CM3030 Games Development</a:t>
            </a:r>
            <a:endParaRPr lang="en-SG" sz="2400" dirty="0"/>
          </a:p>
          <a:p>
            <a:pPr marL="36900"/>
            <a:r>
              <a:rPr lang="en-SG" sz="2400" dirty="0"/>
              <a:t>Project Idea Title 2: PC ‘mouse only’/Mobile game</a:t>
            </a:r>
            <a:endParaRPr lang="en-US" sz="2800" dirty="0"/>
          </a:p>
        </p:txBody>
      </p:sp>
    </p:spTree>
    <p:extLst>
      <p:ext uri="{BB962C8B-B14F-4D97-AF65-F5344CB8AC3E}">
        <p14:creationId xmlns:p14="http://schemas.microsoft.com/office/powerpoint/2010/main" val="4167884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6A4DF-B71A-38D2-38BD-44BF998ACD58}"/>
              </a:ext>
            </a:extLst>
          </p:cNvPr>
          <p:cNvSpPr>
            <a:spLocks noGrp="1"/>
          </p:cNvSpPr>
          <p:nvPr>
            <p:ph type="title"/>
          </p:nvPr>
        </p:nvSpPr>
        <p:spPr/>
        <p:txBody>
          <a:bodyPr>
            <a:normAutofit/>
          </a:bodyPr>
          <a:lstStyle/>
          <a:p>
            <a:r>
              <a:rPr lang="en-SG" dirty="0"/>
              <a:t>Problem and Background</a:t>
            </a:r>
          </a:p>
        </p:txBody>
      </p:sp>
      <p:sp>
        <p:nvSpPr>
          <p:cNvPr id="3" name="Content Placeholder 2">
            <a:extLst>
              <a:ext uri="{FF2B5EF4-FFF2-40B4-BE49-F238E27FC236}">
                <a16:creationId xmlns:a16="http://schemas.microsoft.com/office/drawing/2014/main" id="{FA63614B-54C1-3475-1336-A75D00E92CF7}"/>
              </a:ext>
            </a:extLst>
          </p:cNvPr>
          <p:cNvSpPr>
            <a:spLocks noGrp="1"/>
          </p:cNvSpPr>
          <p:nvPr>
            <p:ph idx="1"/>
          </p:nvPr>
        </p:nvSpPr>
        <p:spPr/>
        <p:txBody>
          <a:bodyPr>
            <a:normAutofit fontScale="92500" lnSpcReduction="10000"/>
          </a:bodyPr>
          <a:lstStyle/>
          <a:p>
            <a:pPr algn="l"/>
            <a:r>
              <a:rPr lang="en-SG" sz="2000" dirty="0"/>
              <a:t>Tower Defence (TD) is a subgenre of strategy games focused on protecting your territories from enemy attacks or preventing them from reaching exit points. Players achieve this by strategically placing defensive structures along the enemy's path, which then automatically obstruct, attack, or eliminate the oncoming threats. TD games are categorized within real-time strategy (RTS) games, although some modern TD games integrate turn-based elements. The essence of TD gameplay still revolves around making tactical decisions to effectively position defensive structures.</a:t>
            </a:r>
          </a:p>
          <a:p>
            <a:r>
              <a:rPr lang="en-SG" sz="2000" dirty="0"/>
              <a:t>Worldwide, more than 170 million people play tower defence games, with an average lifetime spend of $8. (Rees, 2022) Therefore TD have huge player base and market share.</a:t>
            </a:r>
          </a:p>
          <a:p>
            <a:pPr algn="l"/>
            <a:r>
              <a:rPr lang="en-SG" sz="2000" dirty="0"/>
              <a:t>A common issue in TD games is the repetitive gameplay, with levels often having the same enemies and difficulties (</a:t>
            </a:r>
            <a:r>
              <a:rPr lang="en-SG" sz="2000" dirty="0" err="1"/>
              <a:t>Sutoyo</a:t>
            </a:r>
            <a:r>
              <a:rPr lang="en-SG" sz="2000" dirty="0"/>
              <a:t> et al., 2015). To overcome this, the new playstyle aims to provide a fresh and engaging experience, avoiding the boredom of repetition.</a:t>
            </a:r>
          </a:p>
        </p:txBody>
      </p:sp>
    </p:spTree>
    <p:extLst>
      <p:ext uri="{BB962C8B-B14F-4D97-AF65-F5344CB8AC3E}">
        <p14:creationId xmlns:p14="http://schemas.microsoft.com/office/powerpoint/2010/main" val="846597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875F-E301-32D3-72D6-E9D5AE8BB371}"/>
              </a:ext>
            </a:extLst>
          </p:cNvPr>
          <p:cNvSpPr>
            <a:spLocks noGrp="1"/>
          </p:cNvSpPr>
          <p:nvPr>
            <p:ph type="title"/>
          </p:nvPr>
        </p:nvSpPr>
        <p:spPr/>
        <p:txBody>
          <a:bodyPr>
            <a:normAutofit/>
          </a:bodyPr>
          <a:lstStyle/>
          <a:p>
            <a:r>
              <a:rPr lang="en-SG" dirty="0"/>
              <a:t>Motivation</a:t>
            </a:r>
          </a:p>
        </p:txBody>
      </p:sp>
      <p:sp>
        <p:nvSpPr>
          <p:cNvPr id="3" name="Content Placeholder 2">
            <a:extLst>
              <a:ext uri="{FF2B5EF4-FFF2-40B4-BE49-F238E27FC236}">
                <a16:creationId xmlns:a16="http://schemas.microsoft.com/office/drawing/2014/main" id="{234DA0F0-8A64-4FEF-B449-9F3BBCEB332A}"/>
              </a:ext>
            </a:extLst>
          </p:cNvPr>
          <p:cNvSpPr>
            <a:spLocks noGrp="1"/>
          </p:cNvSpPr>
          <p:nvPr>
            <p:ph idx="1"/>
          </p:nvPr>
        </p:nvSpPr>
        <p:spPr/>
        <p:txBody>
          <a:bodyPr>
            <a:normAutofit/>
          </a:bodyPr>
          <a:lstStyle/>
          <a:p>
            <a:r>
              <a:rPr lang="en-SG" dirty="0"/>
              <a:t>The current Tower Defence (TD) games are lack of innovation and repetitive. By creating an innovative mouse only TD game, that is different from the traditional TD game. Users will be able to pick up the game easily. As the current games in the market are about the same play style. By designing a new TD game with new mechanism, it can bring existing TD players new gaming experience. As repetitive gaming will deter users from playing the game. The mouse only format allows for smoother cross platform compatibility, as mouse controls on a PC can mimic touch gestures on mobile devices.</a:t>
            </a:r>
          </a:p>
        </p:txBody>
      </p:sp>
    </p:spTree>
    <p:extLst>
      <p:ext uri="{BB962C8B-B14F-4D97-AF65-F5344CB8AC3E}">
        <p14:creationId xmlns:p14="http://schemas.microsoft.com/office/powerpoint/2010/main" val="555553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D11AAD-0B87-F09D-5619-336AB9801B28}"/>
              </a:ext>
            </a:extLst>
          </p:cNvPr>
          <p:cNvSpPr>
            <a:spLocks noGrp="1"/>
          </p:cNvSpPr>
          <p:nvPr>
            <p:ph type="title"/>
          </p:nvPr>
        </p:nvSpPr>
        <p:spPr>
          <a:xfrm>
            <a:off x="913795" y="609599"/>
            <a:ext cx="5978072" cy="1481150"/>
          </a:xfrm>
        </p:spPr>
        <p:txBody>
          <a:bodyPr>
            <a:noAutofit/>
          </a:bodyPr>
          <a:lstStyle/>
          <a:p>
            <a:r>
              <a:rPr lang="en-US" sz="4000" dirty="0"/>
              <a:t>Background Research on Existing mouse only Tower Defense Games</a:t>
            </a:r>
            <a:endParaRPr lang="en-SG" sz="4000" dirty="0"/>
          </a:p>
        </p:txBody>
      </p:sp>
      <p:sp>
        <p:nvSpPr>
          <p:cNvPr id="9" name="Content Placeholder 8">
            <a:extLst>
              <a:ext uri="{FF2B5EF4-FFF2-40B4-BE49-F238E27FC236}">
                <a16:creationId xmlns:a16="http://schemas.microsoft.com/office/drawing/2014/main" id="{8CCF224D-39AA-E861-76DD-F6C7C8B31DEE}"/>
              </a:ext>
            </a:extLst>
          </p:cNvPr>
          <p:cNvSpPr>
            <a:spLocks noGrp="1"/>
          </p:cNvSpPr>
          <p:nvPr>
            <p:ph idx="1"/>
          </p:nvPr>
        </p:nvSpPr>
        <p:spPr>
          <a:xfrm>
            <a:off x="913795" y="2090749"/>
            <a:ext cx="5978072" cy="4157651"/>
          </a:xfrm>
        </p:spPr>
        <p:txBody>
          <a:bodyPr anchor="ctr">
            <a:normAutofit/>
          </a:bodyPr>
          <a:lstStyle/>
          <a:p>
            <a:r>
              <a:rPr lang="en-US" dirty="0"/>
              <a:t>Some features of TD in the market</a:t>
            </a:r>
          </a:p>
          <a:p>
            <a:pPr algn="l">
              <a:buFont typeface="Arial" panose="020B0604020202020204" pitchFamily="34" charset="0"/>
              <a:buChar char="•"/>
            </a:pPr>
            <a:r>
              <a:rPr lang="en-SG" dirty="0"/>
              <a:t>Player-placed obstructions that can damage or kill enemy before they destroy the base</a:t>
            </a:r>
          </a:p>
          <a:p>
            <a:pPr algn="l">
              <a:buFont typeface="Arial" panose="020B0604020202020204" pitchFamily="34" charset="0"/>
              <a:buChar char="•"/>
            </a:pPr>
            <a:r>
              <a:rPr lang="en-SG" dirty="0"/>
              <a:t>Ability to repair &amp; upgrade </a:t>
            </a:r>
          </a:p>
          <a:p>
            <a:pPr algn="l">
              <a:buFont typeface="Arial" panose="020B0604020202020204" pitchFamily="34" charset="0"/>
              <a:buChar char="•"/>
            </a:pPr>
            <a:r>
              <a:rPr lang="en-SG" dirty="0"/>
              <a:t>Enemies capable of traversing multiple paths</a:t>
            </a:r>
          </a:p>
          <a:p>
            <a:pPr algn="l">
              <a:buFont typeface="Arial" panose="020B0604020202020204" pitchFamily="34" charset="0"/>
              <a:buChar char="•"/>
            </a:pPr>
            <a:r>
              <a:rPr lang="en-SG" dirty="0"/>
              <a:t>Each wave usually has a set number and types of enemies</a:t>
            </a:r>
          </a:p>
          <a:p>
            <a:endParaRPr lang="en-SG" dirty="0"/>
          </a:p>
        </p:txBody>
      </p:sp>
      <p:pic>
        <p:nvPicPr>
          <p:cNvPr id="29" name="Picture 28">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16" name="Picture 15">
            <a:extLst>
              <a:ext uri="{FF2B5EF4-FFF2-40B4-BE49-F238E27FC236}">
                <a16:creationId xmlns:a16="http://schemas.microsoft.com/office/drawing/2014/main" id="{ECFBA68B-AD1F-4FF6-74E2-E56A098AF28B}"/>
              </a:ext>
            </a:extLst>
          </p:cNvPr>
          <p:cNvPicPr>
            <a:picLocks noChangeAspect="1"/>
          </p:cNvPicPr>
          <p:nvPr/>
        </p:nvPicPr>
        <p:blipFill rotWithShape="1">
          <a:blip r:embed="rId4"/>
          <a:srcRect l="9581" r="16439" b="2"/>
          <a:stretch/>
        </p:blipFill>
        <p:spPr>
          <a:xfrm>
            <a:off x="7620351" y="10"/>
            <a:ext cx="4571649" cy="3383270"/>
          </a:xfrm>
          <a:prstGeom prst="rect">
            <a:avLst/>
          </a:prstGeom>
        </p:spPr>
      </p:pic>
      <p:pic>
        <p:nvPicPr>
          <p:cNvPr id="12" name="Picture 11">
            <a:extLst>
              <a:ext uri="{FF2B5EF4-FFF2-40B4-BE49-F238E27FC236}">
                <a16:creationId xmlns:a16="http://schemas.microsoft.com/office/drawing/2014/main" id="{E64ED7BE-C6C0-FBC1-4EE5-FD2363FAE704}"/>
              </a:ext>
            </a:extLst>
          </p:cNvPr>
          <p:cNvPicPr>
            <a:picLocks noChangeAspect="1"/>
          </p:cNvPicPr>
          <p:nvPr/>
        </p:nvPicPr>
        <p:blipFill rotWithShape="1">
          <a:blip r:embed="rId5"/>
          <a:srcRect t="5056" r="-1" b="-1"/>
          <a:stretch/>
        </p:blipFill>
        <p:spPr>
          <a:xfrm>
            <a:off x="7620351" y="3429000"/>
            <a:ext cx="4571649" cy="3429000"/>
          </a:xfrm>
          <a:prstGeom prst="rect">
            <a:avLst/>
          </a:prstGeom>
        </p:spPr>
      </p:pic>
    </p:spTree>
    <p:extLst>
      <p:ext uri="{BB962C8B-B14F-4D97-AF65-F5344CB8AC3E}">
        <p14:creationId xmlns:p14="http://schemas.microsoft.com/office/powerpoint/2010/main" val="1037189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3" name="Rectangle 2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D11AAD-0B87-F09D-5619-336AB9801B28}"/>
              </a:ext>
            </a:extLst>
          </p:cNvPr>
          <p:cNvSpPr>
            <a:spLocks noGrp="1"/>
          </p:cNvSpPr>
          <p:nvPr>
            <p:ph type="title"/>
          </p:nvPr>
        </p:nvSpPr>
        <p:spPr>
          <a:xfrm>
            <a:off x="913795" y="609599"/>
            <a:ext cx="5978072" cy="1481150"/>
          </a:xfrm>
        </p:spPr>
        <p:txBody>
          <a:bodyPr>
            <a:normAutofit/>
          </a:bodyPr>
          <a:lstStyle/>
          <a:p>
            <a:r>
              <a:rPr lang="en-US" dirty="0"/>
              <a:t>Existing Tower Defense Games</a:t>
            </a:r>
            <a:endParaRPr lang="en-SG" dirty="0"/>
          </a:p>
        </p:txBody>
      </p:sp>
      <p:sp>
        <p:nvSpPr>
          <p:cNvPr id="19" name="Content Placeholder 18">
            <a:extLst>
              <a:ext uri="{FF2B5EF4-FFF2-40B4-BE49-F238E27FC236}">
                <a16:creationId xmlns:a16="http://schemas.microsoft.com/office/drawing/2014/main" id="{76CA9795-7D64-692A-123F-FA97DD98130B}"/>
              </a:ext>
            </a:extLst>
          </p:cNvPr>
          <p:cNvSpPr>
            <a:spLocks noGrp="1"/>
          </p:cNvSpPr>
          <p:nvPr>
            <p:ph idx="1"/>
          </p:nvPr>
        </p:nvSpPr>
        <p:spPr>
          <a:xfrm>
            <a:off x="913795" y="2279176"/>
            <a:ext cx="5978072" cy="3415672"/>
          </a:xfrm>
        </p:spPr>
        <p:txBody>
          <a:bodyPr anchor="ctr">
            <a:normAutofit/>
          </a:bodyPr>
          <a:lstStyle/>
          <a:p>
            <a:r>
              <a:rPr lang="en-US" dirty="0"/>
              <a:t>Rush Royale (Mobile) (2D)</a:t>
            </a:r>
          </a:p>
          <a:p>
            <a:r>
              <a:rPr lang="en-US" dirty="0"/>
              <a:t>Guard: Tower </a:t>
            </a:r>
            <a:r>
              <a:rPr lang="en-US" dirty="0" err="1"/>
              <a:t>Defence</a:t>
            </a:r>
            <a:r>
              <a:rPr lang="en-US" dirty="0"/>
              <a:t> (Mobile) (3D)</a:t>
            </a:r>
          </a:p>
          <a:p>
            <a:r>
              <a:rPr lang="en-US" dirty="0"/>
              <a:t>Plants VS Zombies (PC/Mobile) (Side view)</a:t>
            </a:r>
          </a:p>
          <a:p>
            <a:r>
              <a:rPr lang="en-US" dirty="0"/>
              <a:t>The Battle Cats (Mobile) (Side view)</a:t>
            </a:r>
          </a:p>
          <a:p>
            <a:r>
              <a:rPr lang="en-US" dirty="0"/>
              <a:t>Cursed Treasure (PC) (Top Down)</a:t>
            </a:r>
          </a:p>
          <a:p>
            <a:endParaRPr lang="en-US" dirty="0"/>
          </a:p>
        </p:txBody>
      </p:sp>
      <p:pic>
        <p:nvPicPr>
          <p:cNvPr id="34" name="Picture 3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20" name="Picture 19">
            <a:extLst>
              <a:ext uri="{FF2B5EF4-FFF2-40B4-BE49-F238E27FC236}">
                <a16:creationId xmlns:a16="http://schemas.microsoft.com/office/drawing/2014/main" id="{D4B6ECA0-AD22-E569-BD0E-2EAC70066648}"/>
              </a:ext>
            </a:extLst>
          </p:cNvPr>
          <p:cNvPicPr>
            <a:picLocks noChangeAspect="1"/>
          </p:cNvPicPr>
          <p:nvPr/>
        </p:nvPicPr>
        <p:blipFill rotWithShape="1">
          <a:blip r:embed="rId4"/>
          <a:srcRect l="445" t="11921"/>
          <a:stretch/>
        </p:blipFill>
        <p:spPr>
          <a:xfrm>
            <a:off x="7482874" y="11783"/>
            <a:ext cx="2104730" cy="4032969"/>
          </a:xfrm>
          <a:prstGeom prst="rect">
            <a:avLst/>
          </a:prstGeom>
        </p:spPr>
      </p:pic>
      <p:pic>
        <p:nvPicPr>
          <p:cNvPr id="23" name="Picture 22">
            <a:extLst>
              <a:ext uri="{FF2B5EF4-FFF2-40B4-BE49-F238E27FC236}">
                <a16:creationId xmlns:a16="http://schemas.microsoft.com/office/drawing/2014/main" id="{CE892ABB-2F84-1B36-F546-CD71D0E36B2A}"/>
              </a:ext>
            </a:extLst>
          </p:cNvPr>
          <p:cNvPicPr>
            <a:picLocks noChangeAspect="1"/>
          </p:cNvPicPr>
          <p:nvPr/>
        </p:nvPicPr>
        <p:blipFill rotWithShape="1">
          <a:blip r:embed="rId5"/>
          <a:srcRect t="9775" b="31858"/>
          <a:stretch/>
        </p:blipFill>
        <p:spPr>
          <a:xfrm>
            <a:off x="7487691" y="3640347"/>
            <a:ext cx="2359043" cy="2982173"/>
          </a:xfrm>
          <a:prstGeom prst="rect">
            <a:avLst/>
          </a:prstGeom>
        </p:spPr>
      </p:pic>
      <p:pic>
        <p:nvPicPr>
          <p:cNvPr id="26" name="Picture 25">
            <a:extLst>
              <a:ext uri="{FF2B5EF4-FFF2-40B4-BE49-F238E27FC236}">
                <a16:creationId xmlns:a16="http://schemas.microsoft.com/office/drawing/2014/main" id="{0501689A-AFF5-25DA-3828-7FBBC6B613C8}"/>
              </a:ext>
            </a:extLst>
          </p:cNvPr>
          <p:cNvPicPr>
            <a:picLocks noChangeAspect="1"/>
          </p:cNvPicPr>
          <p:nvPr/>
        </p:nvPicPr>
        <p:blipFill>
          <a:blip r:embed="rId6"/>
          <a:stretch>
            <a:fillRect/>
          </a:stretch>
        </p:blipFill>
        <p:spPr>
          <a:xfrm>
            <a:off x="9669336" y="2239200"/>
            <a:ext cx="2104729" cy="4558465"/>
          </a:xfrm>
          <a:prstGeom prst="rect">
            <a:avLst/>
          </a:prstGeom>
        </p:spPr>
      </p:pic>
      <p:pic>
        <p:nvPicPr>
          <p:cNvPr id="17" name="Picture 16">
            <a:extLst>
              <a:ext uri="{FF2B5EF4-FFF2-40B4-BE49-F238E27FC236}">
                <a16:creationId xmlns:a16="http://schemas.microsoft.com/office/drawing/2014/main" id="{38A21D0D-6A03-EDC9-B748-91BEAC87E7CC}"/>
              </a:ext>
            </a:extLst>
          </p:cNvPr>
          <p:cNvPicPr>
            <a:picLocks noChangeAspect="1"/>
          </p:cNvPicPr>
          <p:nvPr/>
        </p:nvPicPr>
        <p:blipFill>
          <a:blip r:embed="rId7"/>
          <a:stretch>
            <a:fillRect/>
          </a:stretch>
        </p:blipFill>
        <p:spPr>
          <a:xfrm>
            <a:off x="9112437" y="483111"/>
            <a:ext cx="2989823" cy="2227418"/>
          </a:xfrm>
          <a:prstGeom prst="rect">
            <a:avLst/>
          </a:prstGeom>
        </p:spPr>
      </p:pic>
    </p:spTree>
    <p:extLst>
      <p:ext uri="{BB962C8B-B14F-4D97-AF65-F5344CB8AC3E}">
        <p14:creationId xmlns:p14="http://schemas.microsoft.com/office/powerpoint/2010/main" val="373522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56FF-FB71-7528-A215-D1570AF03E5F}"/>
              </a:ext>
            </a:extLst>
          </p:cNvPr>
          <p:cNvSpPr>
            <a:spLocks noGrp="1"/>
          </p:cNvSpPr>
          <p:nvPr>
            <p:ph type="title"/>
          </p:nvPr>
        </p:nvSpPr>
        <p:spPr/>
        <p:txBody>
          <a:bodyPr/>
          <a:lstStyle/>
          <a:p>
            <a:r>
              <a:rPr lang="en-US" dirty="0"/>
              <a:t>Game Idea</a:t>
            </a:r>
            <a:endParaRPr lang="en-SG" dirty="0"/>
          </a:p>
        </p:txBody>
      </p:sp>
      <p:sp>
        <p:nvSpPr>
          <p:cNvPr id="3" name="Content Placeholder 2">
            <a:extLst>
              <a:ext uri="{FF2B5EF4-FFF2-40B4-BE49-F238E27FC236}">
                <a16:creationId xmlns:a16="http://schemas.microsoft.com/office/drawing/2014/main" id="{B38A697D-6D38-0F3F-8450-EEEAC042EB70}"/>
              </a:ext>
            </a:extLst>
          </p:cNvPr>
          <p:cNvSpPr>
            <a:spLocks noGrp="1"/>
          </p:cNvSpPr>
          <p:nvPr>
            <p:ph idx="1"/>
          </p:nvPr>
        </p:nvSpPr>
        <p:spPr/>
        <p:txBody>
          <a:bodyPr>
            <a:normAutofit fontScale="92500" lnSpcReduction="10000"/>
          </a:bodyPr>
          <a:lstStyle/>
          <a:p>
            <a:r>
              <a:rPr lang="en-US" dirty="0"/>
              <a:t>Genre: Tower Defense Style</a:t>
            </a:r>
          </a:p>
          <a:p>
            <a:r>
              <a:rPr lang="en-US" dirty="0"/>
              <a:t>View: </a:t>
            </a:r>
            <a:r>
              <a:rPr lang="en-US" dirty="0" err="1"/>
              <a:t>TopDown</a:t>
            </a:r>
            <a:r>
              <a:rPr lang="en-US" dirty="0"/>
              <a:t>/2D</a:t>
            </a:r>
          </a:p>
          <a:p>
            <a:r>
              <a:rPr lang="en-SG" dirty="0"/>
              <a:t>Single turret(change of weapon types or ammunition) </a:t>
            </a:r>
            <a:r>
              <a:rPr lang="en-SG" dirty="0">
                <a:solidFill>
                  <a:srgbClr val="FF0000"/>
                </a:solidFill>
              </a:rPr>
              <a:t>(NEW!)</a:t>
            </a:r>
          </a:p>
          <a:p>
            <a:r>
              <a:rPr lang="en-SG" dirty="0"/>
              <a:t>Manual control of turret(Aim and fire) </a:t>
            </a:r>
            <a:r>
              <a:rPr lang="en-SG" dirty="0">
                <a:solidFill>
                  <a:srgbClr val="FF0000"/>
                </a:solidFill>
              </a:rPr>
              <a:t>(NEW!)</a:t>
            </a:r>
          </a:p>
          <a:p>
            <a:r>
              <a:rPr lang="en-SG" dirty="0"/>
              <a:t>Reaction mechanisms(elemental reactions) </a:t>
            </a:r>
            <a:r>
              <a:rPr lang="en-SG" dirty="0">
                <a:solidFill>
                  <a:srgbClr val="FF0000"/>
                </a:solidFill>
              </a:rPr>
              <a:t>(NEW!)</a:t>
            </a:r>
          </a:p>
          <a:p>
            <a:r>
              <a:rPr lang="en-SG" dirty="0"/>
              <a:t>Levelling up of weapons(XP/Gold)</a:t>
            </a:r>
          </a:p>
          <a:p>
            <a:r>
              <a:rPr lang="en-SG" dirty="0"/>
              <a:t>No fixed enemy spawn pattern(</a:t>
            </a:r>
            <a:r>
              <a:rPr lang="en-SG" dirty="0" err="1"/>
              <a:t>Gamemode</a:t>
            </a:r>
            <a:r>
              <a:rPr lang="en-SG" dirty="0"/>
              <a:t>) </a:t>
            </a:r>
            <a:r>
              <a:rPr lang="en-SG" dirty="0">
                <a:solidFill>
                  <a:srgbClr val="FF0000"/>
                </a:solidFill>
              </a:rPr>
              <a:t>(NEW!)</a:t>
            </a:r>
            <a:endParaRPr lang="en-SG" dirty="0"/>
          </a:p>
          <a:p>
            <a:r>
              <a:rPr lang="en-SG" dirty="0"/>
              <a:t>Points system(compelling and </a:t>
            </a:r>
            <a:r>
              <a:rPr lang="en-SG" dirty="0" err="1"/>
              <a:t>replayable</a:t>
            </a:r>
            <a:r>
              <a:rPr lang="en-SG" dirty="0"/>
              <a:t>)</a:t>
            </a:r>
          </a:p>
        </p:txBody>
      </p:sp>
    </p:spTree>
    <p:extLst>
      <p:ext uri="{BB962C8B-B14F-4D97-AF65-F5344CB8AC3E}">
        <p14:creationId xmlns:p14="http://schemas.microsoft.com/office/powerpoint/2010/main" val="222126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6D927-DB29-9D4D-ACE5-8DEB37287725}"/>
              </a:ext>
            </a:extLst>
          </p:cNvPr>
          <p:cNvSpPr>
            <a:spLocks noGrp="1"/>
          </p:cNvSpPr>
          <p:nvPr>
            <p:ph type="title"/>
          </p:nvPr>
        </p:nvSpPr>
        <p:spPr/>
        <p:txBody>
          <a:bodyPr/>
          <a:lstStyle/>
          <a:p>
            <a:r>
              <a:rPr lang="en-US" dirty="0"/>
              <a:t>References</a:t>
            </a:r>
            <a:endParaRPr lang="en-SG" dirty="0"/>
          </a:p>
        </p:txBody>
      </p:sp>
      <p:sp>
        <p:nvSpPr>
          <p:cNvPr id="3" name="Content Placeholder 2">
            <a:extLst>
              <a:ext uri="{FF2B5EF4-FFF2-40B4-BE49-F238E27FC236}">
                <a16:creationId xmlns:a16="http://schemas.microsoft.com/office/drawing/2014/main" id="{336F3FF0-6E52-6A8B-2A4A-0FA0EA503836}"/>
              </a:ext>
            </a:extLst>
          </p:cNvPr>
          <p:cNvSpPr>
            <a:spLocks noGrp="1"/>
          </p:cNvSpPr>
          <p:nvPr>
            <p:ph idx="1"/>
          </p:nvPr>
        </p:nvSpPr>
        <p:spPr>
          <a:xfrm>
            <a:off x="913795" y="2076450"/>
            <a:ext cx="10353762" cy="4583142"/>
          </a:xfrm>
        </p:spPr>
        <p:txBody>
          <a:bodyPr>
            <a:normAutofit/>
          </a:bodyPr>
          <a:lstStyle/>
          <a:p>
            <a:r>
              <a:rPr lang="en-SG" sz="1600" i="1" dirty="0">
                <a:effectLst/>
              </a:rPr>
              <a:t>Browse mouse only games. Mouse Only games on </a:t>
            </a:r>
            <a:r>
              <a:rPr lang="en-SG" sz="1600" i="1" dirty="0" err="1">
                <a:effectLst/>
              </a:rPr>
              <a:t>Kongregate</a:t>
            </a:r>
            <a:r>
              <a:rPr lang="en-SG" sz="1600" i="1" dirty="0">
                <a:effectLst/>
              </a:rPr>
              <a:t>. (n.d.). https://www.kongregate.com/mouse-only-games?sort=gameplays&amp;tag=Tower%2BDefense </a:t>
            </a:r>
          </a:p>
          <a:p>
            <a:r>
              <a:rPr lang="en-SG" sz="1600" i="1" dirty="0">
                <a:effectLst/>
              </a:rPr>
              <a:t>Top games tagged mouse only and Tower </a:t>
            </a:r>
            <a:r>
              <a:rPr lang="en-SG" sz="1600" i="1" dirty="0" err="1">
                <a:effectLst/>
              </a:rPr>
              <a:t>Defense</a:t>
            </a:r>
            <a:r>
              <a:rPr lang="en-SG" sz="1600" i="1" dirty="0">
                <a:effectLst/>
              </a:rPr>
              <a:t>. itch.io. (n.d.). https://itch.io/games/tag-mouse-only/tag-tower-defense </a:t>
            </a:r>
          </a:p>
          <a:p>
            <a:r>
              <a:rPr lang="en-SG" sz="1600" i="1" dirty="0" err="1">
                <a:effectLst/>
              </a:rPr>
              <a:t>Sutoyo</a:t>
            </a:r>
            <a:r>
              <a:rPr lang="en-SG" sz="1600" i="1" dirty="0">
                <a:effectLst/>
              </a:rPr>
              <a:t>, R., Winata, D., </a:t>
            </a:r>
            <a:r>
              <a:rPr lang="en-SG" sz="1600" i="1" dirty="0" err="1">
                <a:effectLst/>
              </a:rPr>
              <a:t>Oliviani</a:t>
            </a:r>
            <a:r>
              <a:rPr lang="en-SG" sz="1600" i="1" dirty="0">
                <a:effectLst/>
              </a:rPr>
              <a:t>, K., &amp; Supriyadi, D. M. (2015). Dynamic difficulty adjustment in tower defence. Procedia Computer Science, 59, 435–444. https://doi.org/10.1016/j.procs.2015.07.563</a:t>
            </a:r>
          </a:p>
          <a:p>
            <a:r>
              <a:rPr lang="en-SG" sz="1600" i="1" dirty="0">
                <a:effectLst/>
              </a:rPr>
              <a:t>Wikimedia Foundation. (2023, October 6). Tower </a:t>
            </a:r>
            <a:r>
              <a:rPr lang="en-SG" sz="1600" i="1" dirty="0" err="1">
                <a:effectLst/>
              </a:rPr>
              <a:t>defense</a:t>
            </a:r>
            <a:r>
              <a:rPr lang="en-SG" sz="1600" i="1" dirty="0">
                <a:effectLst/>
              </a:rPr>
              <a:t>. Wikipedia. https://en.wikipedia.org/wiki/Tower_defense </a:t>
            </a:r>
          </a:p>
          <a:p>
            <a:r>
              <a:rPr lang="en-SG" sz="1600" i="1" dirty="0">
                <a:effectLst/>
              </a:rPr>
              <a:t>Rees, L. (2022, September 14). Tower Defence Games to reach $2.3 billion in revenue by 2030. pocketgamer.biz. https://www.pocketgamer.biz/news/79629/tower-defence-games-to-reach-23-billion-in-revenue-by-2030/ </a:t>
            </a:r>
          </a:p>
          <a:p>
            <a:r>
              <a:rPr lang="en-SG" sz="1600" i="1" dirty="0">
                <a:effectLst/>
              </a:rPr>
              <a:t>App Store(APPLE)</a:t>
            </a:r>
          </a:p>
        </p:txBody>
      </p:sp>
    </p:spTree>
    <p:extLst>
      <p:ext uri="{BB962C8B-B14F-4D97-AF65-F5344CB8AC3E}">
        <p14:creationId xmlns:p14="http://schemas.microsoft.com/office/powerpoint/2010/main" val="17733784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{04830806-921A-45FB-A390-6F8716D00CFB}tf55705232_win32</Template>
  <TotalTime>1121</TotalTime>
  <Words>684</Words>
  <Application>Microsoft Office PowerPoint</Application>
  <PresentationFormat>Widescreen</PresentationFormat>
  <Paragraphs>38</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Goudy Old Style</vt:lpstr>
      <vt:lpstr>Wingdings 2</vt:lpstr>
      <vt:lpstr>SlateVTI</vt:lpstr>
      <vt:lpstr>CM3070 Final Project Proposal</vt:lpstr>
      <vt:lpstr>Problem and Background</vt:lpstr>
      <vt:lpstr>Motivation</vt:lpstr>
      <vt:lpstr>Background Research on Existing mouse only Tower Defense Games</vt:lpstr>
      <vt:lpstr>Existing Tower Defense Games</vt:lpstr>
      <vt:lpstr>Game Idea</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CM3070 Final Project Proposal</dc:title>
  <dc:creator>MingLin Guo</dc:creator>
  <cp:lastModifiedBy>MingLin Guo</cp:lastModifiedBy>
  <cp:revision>11</cp:revision>
  <dcterms:created xsi:type="dcterms:W3CDTF">2023-11-02T03:29:47Z</dcterms:created>
  <dcterms:modified xsi:type="dcterms:W3CDTF">2023-11-05T16:31:05Z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